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1067" r:id="rId3"/>
    <p:sldId id="273" r:id="rId4"/>
    <p:sldId id="1071" r:id="rId5"/>
    <p:sldId id="277" r:id="rId6"/>
    <p:sldId id="1070" r:id="rId7"/>
    <p:sldId id="1072" r:id="rId8"/>
    <p:sldId id="1076" r:id="rId9"/>
    <p:sldId id="1073" r:id="rId10"/>
    <p:sldId id="1074" r:id="rId11"/>
    <p:sldId id="1075" r:id="rId12"/>
    <p:sldId id="345" r:id="rId13"/>
    <p:sldId id="319" r:id="rId14"/>
    <p:sldId id="320" r:id="rId15"/>
    <p:sldId id="346" r:id="rId16"/>
    <p:sldId id="300" r:id="rId17"/>
    <p:sldId id="338" r:id="rId18"/>
    <p:sldId id="344" r:id="rId19"/>
    <p:sldId id="347" r:id="rId20"/>
    <p:sldId id="351" r:id="rId21"/>
    <p:sldId id="352" r:id="rId22"/>
    <p:sldId id="350" r:id="rId23"/>
    <p:sldId id="353" r:id="rId24"/>
    <p:sldId id="354" r:id="rId25"/>
    <p:sldId id="355" r:id="rId26"/>
    <p:sldId id="356" r:id="rId27"/>
    <p:sldId id="264" r:id="rId28"/>
    <p:sldId id="26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E5BF7-2BFB-403D-A8BC-C8E6243BE3D5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1D4A5-7D9D-4866-AD35-98764023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8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1755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Shape 447"/>
          <p:cNvSpPr txBox="1">
            <a:spLocks noGrp="1"/>
          </p:cNvSpPr>
          <p:nvPr>
            <p:ph type="sldNum" idx="12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ru-RU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Shape 447"/>
          <p:cNvSpPr txBox="1">
            <a:spLocks noGrp="1"/>
          </p:cNvSpPr>
          <p:nvPr>
            <p:ph type="sldNum" idx="12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ru-RU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30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928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5106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320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6987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9280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330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46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243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4131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80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5728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2249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6634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5106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378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42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81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9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1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854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2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0168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9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1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98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02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9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1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9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75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0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289E-08CB-4572-8571-B316593FD3A1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0084A4-D982-4618-B319-C2D1D074B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63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hmuseum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su/5Ho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hmuseum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su/5hq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hmuseum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su/5HQ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hmuseum.com/" TargetMode="External"/><Relationship Id="rId2" Type="http://schemas.openxmlformats.org/officeDocument/2006/relationships/hyperlink" Target="http://www.nra-russi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hmuseum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su/5Ij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E6313-E30D-4901-9931-68996E7F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46" y="1342017"/>
            <a:ext cx="7766936" cy="1551538"/>
          </a:xfrm>
        </p:spPr>
        <p:txBody>
          <a:bodyPr/>
          <a:lstStyle/>
          <a:p>
            <a:pPr algn="ctr"/>
            <a:r>
              <a:rPr lang="ru-RU" sz="60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Всероссийский проект</a:t>
            </a:r>
            <a:endParaRPr lang="ru-RU" sz="5600" b="1" i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DB1DBE-B79B-4C13-9817-4FE9859E5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943" y="3098142"/>
            <a:ext cx="10561630" cy="1475032"/>
          </a:xfrm>
        </p:spPr>
        <p:txBody>
          <a:bodyPr>
            <a:noAutofit/>
          </a:bodyPr>
          <a:lstStyle/>
          <a:p>
            <a:pPr algn="ctr"/>
            <a:r>
              <a:rPr lang="ru-RU" sz="54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«Наш краеведческий музей. Перезагрузка-2021»</a:t>
            </a:r>
            <a:endParaRPr lang="ru-RU" sz="5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B9B7DD9-6E68-43F5-B330-7614B5BFE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372" y="4777761"/>
            <a:ext cx="2466247" cy="183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2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«Моя родословная»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130629" y="2276476"/>
            <a:ext cx="9926185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Объяснение происхождения своей фамилии.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аннотации конкурсной работы, раскрывающей историю её создания, степень участия членов семьи в подготовке. 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работе могут быть представлены не только данные, подтверждаемые документами, но и любые интересные факты из истории семьи, которые невозможно подтвердить документально, приводимые под личную ответственность Участника и членов его семьи.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10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1772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br>
              <a:rPr lang="ru-RU" sz="2800" b="1" dirty="0"/>
            </a:br>
            <a:r>
              <a:rPr lang="ru-RU" sz="2800" b="1" dirty="0"/>
              <a:t>Что даст участие в </a:t>
            </a:r>
            <a:r>
              <a:rPr lang="en-US" sz="2800" b="1" dirty="0"/>
              <a:t>VIII </a:t>
            </a:r>
            <a:r>
              <a:rPr lang="ru-RU" sz="2800" b="1" dirty="0"/>
              <a:t>Всероссийском </a:t>
            </a:r>
            <a:r>
              <a:rPr lang="ru-RU" sz="2800" b="1" i="1" dirty="0"/>
              <a:t>конкурсе школьных генеалогических исследований</a:t>
            </a:r>
            <a:br>
              <a:rPr lang="ru-RU" sz="2800" dirty="0"/>
            </a:b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205273" y="2361809"/>
            <a:ext cx="9419740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000" b="1" i="1" dirty="0"/>
              <a:t>Все Участники получат сертификаты, победители – дипломы и подарки. </a:t>
            </a:r>
          </a:p>
          <a:p>
            <a:pPr marL="133350" indent="0" algn="just">
              <a:buNone/>
            </a:pPr>
            <a:r>
              <a:rPr lang="ru-RU" sz="2000" b="1" i="1" dirty="0"/>
              <a:t>По результатам Конкурса – сборник</a:t>
            </a: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из 30 лучших работ, который будет направлен в регионы России для распространения опыта.</a:t>
            </a:r>
            <a:r>
              <a:rPr lang="ru-RU" sz="2000" b="1" i="1" dirty="0"/>
              <a:t> размещен на сайте Национальной родительской ассоциации (</a:t>
            </a:r>
            <a:r>
              <a:rPr lang="en-US" sz="2000" b="1" i="1" dirty="0" err="1"/>
              <a:t>nra</a:t>
            </a:r>
            <a:r>
              <a:rPr lang="ru-RU" sz="2000" b="1" i="1" dirty="0"/>
              <a:t>-</a:t>
            </a:r>
            <a:r>
              <a:rPr lang="en-US" sz="2000" b="1" i="1" dirty="0" err="1"/>
              <a:t>russia</a:t>
            </a:r>
            <a:r>
              <a:rPr lang="ru-RU" sz="2000" b="1" i="1" dirty="0"/>
              <a:t>.</a:t>
            </a:r>
            <a:r>
              <a:rPr lang="en-US" sz="2000" b="1" i="1" dirty="0" err="1"/>
              <a:t>ru</a:t>
            </a:r>
            <a:r>
              <a:rPr lang="ru-RU" sz="2000" b="1" i="1" dirty="0"/>
              <a:t>)</a:t>
            </a:r>
          </a:p>
          <a:p>
            <a:pPr marL="133350" indent="0" algn="ctr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А главное, Вы получите незабываемые впечатления, новые возможности для воспитания детей и укрепления семьи!</a:t>
            </a:r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11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648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b="1" dirty="0"/>
              <a:t>Как принять участие во </a:t>
            </a:r>
            <a:r>
              <a:rPr lang="en-US" b="1" dirty="0"/>
              <a:t>II </a:t>
            </a:r>
            <a:r>
              <a:rPr lang="ru-RU" b="1" dirty="0"/>
              <a:t>всероссийском конкурсе «Наш домашний краеведческий музей»?</a:t>
            </a:r>
            <a:endParaRPr lang="ru-RU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475861" y="2324101"/>
            <a:ext cx="9149152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400" b="1" i="1" dirty="0"/>
              <a:t>1. Заходим на сайт </a:t>
            </a:r>
            <a:r>
              <a:rPr lang="en-US" sz="2400" b="1" i="1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https://www.nashmuseum.com</a:t>
            </a:r>
            <a:r>
              <a:rPr lang="ru-RU" sz="2400" b="1" i="1" dirty="0">
                <a:solidFill>
                  <a:srgbClr val="FF0000"/>
                </a:solidFill>
              </a:rPr>
              <a:t> , </a:t>
            </a:r>
            <a:r>
              <a:rPr lang="ru-RU" sz="2400" b="1" i="1" dirty="0">
                <a:solidFill>
                  <a:schemeClr val="tx1"/>
                </a:solidFill>
              </a:rPr>
              <a:t>знакомимся с Положением и номинациями конкурса</a:t>
            </a:r>
          </a:p>
          <a:p>
            <a:pPr marL="133350" indent="0" algn="just">
              <a:buNone/>
            </a:pPr>
            <a:r>
              <a:rPr lang="ru-RU" sz="2400" b="1" i="1" dirty="0"/>
              <a:t>2. Готовим фото-подборку экспонатов и видео-ролик (не более 2 минут), небольшое описание.</a:t>
            </a:r>
          </a:p>
          <a:p>
            <a:pPr marL="133350" indent="0" algn="just">
              <a:buNone/>
            </a:pPr>
            <a:r>
              <a:rPr lang="ru-RU" sz="2400" b="1" i="1" dirty="0"/>
              <a:t>3. Подаём заявку до 15 октября 2021 г. </a:t>
            </a:r>
            <a:r>
              <a:rPr lang="ru-RU" sz="2800" b="1" i="1" u="sng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https://goo.su/5Hod</a:t>
            </a:r>
            <a:endParaRPr lang="ru-RU" sz="2800" b="1" i="1" dirty="0">
              <a:solidFill>
                <a:schemeClr val="accent5"/>
              </a:solidFill>
            </a:endParaRPr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12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0479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5579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algn="ctr"/>
            <a:r>
              <a:rPr lang="ru-RU" b="1" dirty="0"/>
              <a:t>«Наш домашний краеведческий музей»</a:t>
            </a:r>
            <a:endParaRPr lang="ru-RU" dirty="0"/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261257" y="2276476"/>
            <a:ext cx="9795557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Музей (от греч.  </a:t>
            </a:r>
            <a:r>
              <a:rPr lang="el-GR" sz="2400" b="1" dirty="0">
                <a:solidFill>
                  <a:schemeClr val="tx1"/>
                </a:solidFill>
              </a:rPr>
              <a:t>μουσεῖον</a:t>
            </a:r>
            <a:r>
              <a:rPr lang="ru-RU" sz="2400" b="1" dirty="0">
                <a:solidFill>
                  <a:schemeClr val="tx1"/>
                </a:solidFill>
              </a:rPr>
              <a:t> — Дом Муз) </a:t>
            </a:r>
            <a:r>
              <a:rPr lang="ru-RU" sz="2400" dirty="0">
                <a:solidFill>
                  <a:schemeClr val="tx1"/>
                </a:solidFill>
              </a:rPr>
              <a:t>— учреждение, занимающееся сбором, изучением, хранением и экспонированием предметов — памятников естественной истории, материальной и духовной культуры, а также просветительской и популяризаторской деятельностью.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Домашний краеведческий музей </a:t>
            </a:r>
            <a:r>
              <a:rPr lang="ru-RU" sz="2400" dirty="0">
                <a:solidFill>
                  <a:schemeClr val="tx1"/>
                </a:solidFill>
              </a:rPr>
              <a:t>- коллекция из одного и более предметов, представляющих историческую ценность для семьи. Предметы (экспонаты музея) должны иметь описание, подтверждающее их историческую значимость.</a:t>
            </a: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13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3400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</a:t>
            </a:r>
            <a:r>
              <a:rPr lang="ru-RU" b="1" dirty="0">
                <a:solidFill>
                  <a:srgbClr val="0070C0"/>
                </a:solidFill>
              </a:rPr>
              <a:t>«Наш домашний краеведческий музей»</a:t>
            </a: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326571" y="2276476"/>
            <a:ext cx="9730243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Отражение истории семьи в домашнем музее (коллекции)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Качество и комплексность исследовательской работы истории своей семьи и малой Родины.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Перспективность дальнейшего развития домашнего музея (коллекции).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Полнота и качество видео-материалов о домашнем музее (коллекции).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14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7868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</a:t>
            </a:r>
            <a:r>
              <a:rPr lang="ru-RU" b="1" dirty="0">
                <a:solidFill>
                  <a:srgbClr val="0070C0"/>
                </a:solidFill>
              </a:rPr>
              <a:t>«Наш домашний краеведческий музей»</a:t>
            </a: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709127" y="2276476"/>
            <a:ext cx="9347687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Полнота и качество фото-материалов о домашнем музее (коллекции).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Культура оформления материала, грамотность конкурсных материалов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Логика изложения, содержательность аннотации.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Возможность тиражировать материалы, использовать в семейном и школьном воспитании.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15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95970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b="1" dirty="0"/>
              <a:t>Значение семейного музея для укрепления семьи и воспитания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121299" y="2324101"/>
            <a:ext cx="9719616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 Досуговое значение </a:t>
            </a:r>
            <a:r>
              <a:rPr lang="ru-RU" dirty="0"/>
              <a:t>- увлекательный квест, возможность пощупать историю руками (в прямом и переносном смысле); </a:t>
            </a:r>
          </a:p>
          <a:p>
            <a:pPr marL="133350" indent="0">
              <a:buNone/>
            </a:pPr>
            <a:r>
              <a:rPr lang="ru-RU" b="1" dirty="0">
                <a:solidFill>
                  <a:srgbClr val="FF0000"/>
                </a:solidFill>
              </a:rPr>
              <a:t>2. Воспитательное значение </a:t>
            </a:r>
            <a:r>
              <a:rPr lang="ru-RU" dirty="0"/>
              <a:t>– воспитываем на близких примерах:</a:t>
            </a:r>
          </a:p>
          <a:p>
            <a:pPr marL="133350" indent="0">
              <a:buNone/>
            </a:pPr>
            <a:r>
              <a:rPr lang="ru-RU" dirty="0"/>
              <a:t>- положительные эмоции, развиваем фантазию;</a:t>
            </a:r>
          </a:p>
          <a:p>
            <a:pPr marL="133350" indent="0">
              <a:buNone/>
            </a:pPr>
            <a:r>
              <a:rPr lang="ru-RU" dirty="0"/>
              <a:t>- патриотизм, интерес к истории и культуре своего народа, уважение и бережное отношение к семейным ценностям;</a:t>
            </a:r>
          </a:p>
          <a:p>
            <a:pPr marL="133350" indent="0">
              <a:buNone/>
            </a:pPr>
            <a:r>
              <a:rPr lang="ru-RU" dirty="0"/>
              <a:t>- культуру речи и внутрисемейных коммуникаций;</a:t>
            </a:r>
          </a:p>
          <a:p>
            <a:pPr marL="133350" indent="0">
              <a:buNone/>
            </a:pPr>
            <a:r>
              <a:rPr lang="ru-RU" b="1" dirty="0">
                <a:solidFill>
                  <a:srgbClr val="FF0000"/>
                </a:solidFill>
              </a:rPr>
              <a:t>3. Духовное значение </a:t>
            </a:r>
            <a:r>
              <a:rPr lang="ru-RU" dirty="0"/>
              <a:t>– память предков как архетип сознания, формирование ответственности и преемственности перед памятью предков.</a:t>
            </a:r>
            <a:endParaRPr lang="ru-RU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16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b="1" dirty="0"/>
              <a:t>Значение семейного музея для укрепления семьи и воспитания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401217" y="2324101"/>
            <a:ext cx="9439698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>
              <a:buNone/>
            </a:pPr>
            <a:r>
              <a:rPr lang="ru-RU" b="1" dirty="0">
                <a:solidFill>
                  <a:srgbClr val="FF0000"/>
                </a:solidFill>
              </a:rPr>
              <a:t>4. Творческое значение</a:t>
            </a:r>
            <a:r>
              <a:rPr lang="ru-RU" dirty="0"/>
              <a:t> – созидательный труд всех представителей семьи. </a:t>
            </a:r>
          </a:p>
          <a:p>
            <a:pPr marL="133350" indent="0">
              <a:buNone/>
            </a:pPr>
            <a:r>
              <a:rPr lang="ru-RU" b="1" dirty="0">
                <a:solidFill>
                  <a:srgbClr val="FF0000"/>
                </a:solidFill>
              </a:rPr>
              <a:t>5. Философское значение</a:t>
            </a:r>
            <a:r>
              <a:rPr lang="ru-RU" dirty="0"/>
              <a:t> – память как способ преодоления неудержимого влияния времени, способ борьбы со смертью.</a:t>
            </a:r>
          </a:p>
          <a:p>
            <a:pPr marL="133350" indent="0">
              <a:buNone/>
            </a:pPr>
            <a:r>
              <a:rPr lang="ru-RU" b="1" dirty="0">
                <a:solidFill>
                  <a:srgbClr val="FF0000"/>
                </a:solidFill>
              </a:rPr>
              <a:t>6.Общекультурное значение </a:t>
            </a:r>
            <a:r>
              <a:rPr lang="ru-RU" dirty="0"/>
              <a:t>-  вклад в развитие музейного фонда России. 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17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30013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b="1" dirty="0"/>
              <a:t>Что даст участие во </a:t>
            </a:r>
            <a:r>
              <a:rPr lang="en-US" b="1" dirty="0"/>
              <a:t>II </a:t>
            </a:r>
            <a:r>
              <a:rPr lang="ru-RU" b="1" dirty="0"/>
              <a:t>всероссийском конкурсе «Наш домашний краеведческий музей»?</a:t>
            </a:r>
            <a:endParaRPr lang="ru-RU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585981" y="2193472"/>
            <a:ext cx="9369781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400" b="1" i="1" dirty="0"/>
              <a:t>Все Участники получат сертификаты, победители – дипломы и подарки. </a:t>
            </a:r>
          </a:p>
          <a:p>
            <a:pPr marL="133350" indent="0" algn="just">
              <a:buNone/>
            </a:pPr>
            <a:r>
              <a:rPr lang="ru-RU" sz="2400" b="1" i="1" dirty="0"/>
              <a:t>По результатам Конкурса - сборник 30 описаний лучших семейных краеведческих музеев, который будет направлен во все школы всех регионов Российской Федерации. </a:t>
            </a:r>
          </a:p>
          <a:p>
            <a:pPr marL="133350" indent="0" algn="ctr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А главное, Вы получите незабываемые впечатления, новые возможности для воспитания детей и укрепления семьи!</a:t>
            </a:r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18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51407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0" y="365127"/>
            <a:ext cx="1003935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b="1" dirty="0"/>
              <a:t>Как принять участие во </a:t>
            </a:r>
            <a:r>
              <a:rPr lang="en-US" b="1" dirty="0"/>
              <a:t>II </a:t>
            </a:r>
            <a:r>
              <a:rPr lang="ru-RU" b="1" dirty="0"/>
              <a:t>всероссийском туристско- краеведческом конкурсе виртуальных музеев «Родина уникальных»</a:t>
            </a:r>
            <a:endParaRPr lang="ru-RU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93306" y="2464060"/>
            <a:ext cx="9531707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000" b="1" i="1" dirty="0"/>
              <a:t>1. Заходим на сайт </a:t>
            </a:r>
            <a:r>
              <a:rPr lang="en-US" sz="2000" b="1" i="1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https://www.nashmuseum.com</a:t>
            </a:r>
            <a:r>
              <a:rPr lang="ru-RU" sz="2000" b="1" i="1" dirty="0">
                <a:solidFill>
                  <a:srgbClr val="FF0000"/>
                </a:solidFill>
              </a:rPr>
              <a:t> , </a:t>
            </a:r>
            <a:r>
              <a:rPr lang="ru-RU" sz="2000" b="1" i="1" dirty="0">
                <a:solidFill>
                  <a:schemeClr val="tx1"/>
                </a:solidFill>
              </a:rPr>
              <a:t>знакомимся с Положением и номинациями конкурса</a:t>
            </a:r>
          </a:p>
          <a:p>
            <a:pPr marL="133350" indent="0" algn="just">
              <a:buNone/>
            </a:pPr>
            <a:r>
              <a:rPr lang="ru-RU" sz="2000" b="1" i="1" dirty="0"/>
              <a:t>2. Изучаем биографию выдающегося земляка, известной исторической личности, имевшей отношение к городу (посёлку, селу), в котором проживаем </a:t>
            </a:r>
          </a:p>
          <a:p>
            <a:pPr marL="133350" indent="0" algn="just">
              <a:buNone/>
            </a:pPr>
            <a:r>
              <a:rPr lang="ru-RU" sz="2000" b="1" i="1" dirty="0"/>
              <a:t>3. Пишем сценарий, снимаем, монтируем видео-ролики в двух форматах: коротком (</a:t>
            </a:r>
            <a:r>
              <a:rPr lang="ru-RU" sz="2000" b="1" i="1" dirty="0" err="1"/>
              <a:t>promo</a:t>
            </a:r>
            <a:r>
              <a:rPr lang="ru-RU" sz="2000" b="1" i="1" dirty="0"/>
              <a:t>) для публикации в сети </a:t>
            </a:r>
            <a:r>
              <a:rPr lang="ru-RU" sz="2000" b="1" i="1" dirty="0" err="1"/>
              <a:t>Instagram</a:t>
            </a:r>
            <a:r>
              <a:rPr lang="ru-RU" sz="2000" b="1" i="1" dirty="0"/>
              <a:t> и версии до 2 минут для сервиса </a:t>
            </a:r>
            <a:r>
              <a:rPr lang="ru-RU" sz="2000" b="1" i="1" dirty="0" err="1"/>
              <a:t>Youtube</a:t>
            </a:r>
            <a:r>
              <a:rPr lang="ru-RU" sz="2000" b="1" i="1" dirty="0"/>
              <a:t>, небольшое описание.</a:t>
            </a:r>
          </a:p>
          <a:p>
            <a:pPr marL="133350" indent="0" algn="just">
              <a:buNone/>
            </a:pPr>
            <a:r>
              <a:rPr lang="ru-RU" sz="2000" b="1" i="1" dirty="0"/>
              <a:t>4. Подаём заявку до 15 октября 2021 г. по ссылке </a:t>
            </a:r>
            <a:r>
              <a:rPr lang="ru-RU" sz="2000" b="1" u="sng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https://goo.su/5hqD</a:t>
            </a:r>
            <a:r>
              <a:rPr lang="ru-RU" sz="2000" b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b="1" i="1" dirty="0">
              <a:solidFill>
                <a:schemeClr val="accent5"/>
              </a:solidFill>
            </a:endParaRPr>
          </a:p>
          <a:p>
            <a:pPr marL="133350" indent="0" algn="just">
              <a:buNone/>
            </a:pPr>
            <a:endParaRPr lang="ru-RU" sz="2400" b="1" i="1" dirty="0"/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19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9832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AC233-6000-4212-B07B-757C0C98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18506" cy="3667760"/>
          </a:xfrm>
        </p:spPr>
        <p:txBody>
          <a:bodyPr>
            <a:noAutofit/>
          </a:bodyPr>
          <a:lstStyle/>
          <a:p>
            <a:pPr algn="ctr"/>
            <a:br>
              <a:rPr lang="ru-RU" sz="6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Гусев Алексей Владимирович, </a:t>
            </a:r>
            <a:b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тветственный секретарь Координационного совета Национальной родительской ассоциации</a:t>
            </a:r>
            <a:br>
              <a:rPr lang="ru-RU" sz="6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67D4A7D-EFB0-4327-BE72-A8AD5162E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172720"/>
            <a:ext cx="1873663" cy="139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51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«Родина уникальных»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335903" y="2276476"/>
            <a:ext cx="9720912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Отражение биографии знаменитого земляка известной исторической личности, имевшей отношение к городу (посёлку, селу), в котором проживает участник конкурса в виртуальном музее (видео-ролике).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Качество и комплексность исследования биографии знаменитого земляка, её отражения в топонимике региона, источниках информации, архивах.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Степень вовлечения родителей и детей в совместную деятельность по изучению истории семьи, рода, малой Родины, выдающихся земляков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20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73458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«Родина уникальных»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214605" y="2276476"/>
            <a:ext cx="9842210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Полнота и качество видео-материалов, представленных на конкурс.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Культура оформления материала, грамотность конкурсных материалов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Креативность, логика изложения, содержательность конкурсных материалов.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Возможность тиражировать материалы, использовать в семейном и школьном воспитании.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21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88776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br>
              <a:rPr lang="ru-RU" sz="2800" b="1" dirty="0"/>
            </a:br>
            <a:r>
              <a:rPr lang="ru-RU" sz="2800" b="1" dirty="0"/>
              <a:t>Что даст участие во </a:t>
            </a:r>
            <a:r>
              <a:rPr lang="en-US" sz="2800" b="1" dirty="0"/>
              <a:t>II </a:t>
            </a:r>
            <a:r>
              <a:rPr lang="ru-RU" sz="2800" b="1" dirty="0"/>
              <a:t>Всероссийском туристско- краеведческом конкурсе виртуальных музеев «Родина уникальных»?</a:t>
            </a:r>
            <a:br>
              <a:rPr lang="ru-RU" sz="2800" dirty="0"/>
            </a:b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270588" y="2361809"/>
            <a:ext cx="9354425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000" b="1" i="1" dirty="0"/>
              <a:t>Все Участники получат сертификаты, победители – дипломы и подарки. </a:t>
            </a:r>
          </a:p>
          <a:p>
            <a:pPr marL="133350" indent="0" algn="just">
              <a:buNone/>
            </a:pPr>
            <a:r>
              <a:rPr lang="ru-RU" sz="2000" b="1" i="1" dirty="0"/>
              <a:t>По результатам Конкурса – электронный сборник лучших роликов. Лучшие видеоролики будут размещены на сайте Национальной родительской ассоциации (</a:t>
            </a:r>
            <a:r>
              <a:rPr lang="en-US" sz="2000" b="1" i="1" dirty="0" err="1"/>
              <a:t>nra</a:t>
            </a:r>
            <a:r>
              <a:rPr lang="ru-RU" sz="2000" b="1" i="1" dirty="0"/>
              <a:t>-</a:t>
            </a:r>
            <a:r>
              <a:rPr lang="en-US" sz="2000" b="1" i="1" dirty="0" err="1"/>
              <a:t>russia</a:t>
            </a:r>
            <a:r>
              <a:rPr lang="ru-RU" sz="2000" b="1" i="1" dirty="0"/>
              <a:t>.</a:t>
            </a:r>
            <a:r>
              <a:rPr lang="en-US" sz="2000" b="1" i="1" dirty="0" err="1"/>
              <a:t>ru</a:t>
            </a:r>
            <a:r>
              <a:rPr lang="ru-RU" sz="2000" b="1" i="1" dirty="0"/>
              <a:t>), портале информационной работы с родителями </a:t>
            </a:r>
            <a:r>
              <a:rPr lang="en-US" sz="2000" b="1" i="1" dirty="0" err="1"/>
              <a:t>Ruroditel</a:t>
            </a:r>
            <a:r>
              <a:rPr lang="ru-RU" sz="2000" b="1" i="1" dirty="0"/>
              <a:t>.</a:t>
            </a:r>
            <a:r>
              <a:rPr lang="en-US" sz="2000" b="1" i="1" dirty="0" err="1"/>
              <a:t>ru</a:t>
            </a:r>
            <a:endParaRPr lang="ru-RU" sz="2000" b="1" i="1" dirty="0"/>
          </a:p>
          <a:p>
            <a:pPr marL="133350" indent="0" algn="ctr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А главное, Вы получите незабываемые впечатления, новые возможности для воспитания детей и укрепления семьи!</a:t>
            </a:r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22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2856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sz="2800" b="1" dirty="0"/>
              <a:t>Как принять участие во </a:t>
            </a:r>
            <a:r>
              <a:rPr lang="en-US" sz="2800" b="1" dirty="0"/>
              <a:t>II </a:t>
            </a:r>
            <a:r>
              <a:rPr lang="ru-RU" sz="2800" b="1" dirty="0"/>
              <a:t>Всероссийском </a:t>
            </a:r>
            <a:r>
              <a:rPr lang="ru-RU" sz="2800" b="1" i="1" dirty="0"/>
              <a:t>конкурсе семейных рекламных видеороликов о краеведческом музее своего города (посёлка, села) #ЯмояРодина</a:t>
            </a: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167951" y="2324101"/>
            <a:ext cx="9457062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1. Заходим на сайт 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https://www.nashmuseum.com</a:t>
            </a:r>
            <a:r>
              <a:rPr lang="ru-RU" sz="2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знакомимся с Положением и номинациями конкурса</a:t>
            </a:r>
          </a:p>
          <a:p>
            <a:pPr marL="133350" indent="0" algn="just">
              <a:buNone/>
            </a:pPr>
            <a:r>
              <a:rPr 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2. И</a:t>
            </a: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зучаем краеведческий музей в конкретном населенном пункте, ищем то, что может «зацепить» молодежь, разбудить интерес к краеведению, истории малой Родины</a:t>
            </a:r>
          </a:p>
          <a:p>
            <a:pPr marL="133350" indent="0" algn="just">
              <a:buNone/>
            </a:pP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В доступном, увлекательном формате ролика для </a:t>
            </a:r>
            <a:r>
              <a:rPr lang="ru-RU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Youtube</a:t>
            </a: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Instagram</a:t>
            </a: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готовим короткий видеоролик – презентацию музея. </a:t>
            </a:r>
          </a:p>
          <a:p>
            <a:pPr marL="133350" indent="0" algn="just">
              <a:buNone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. Подаём заявку до 15 октября 2020 г. по ссылке </a:t>
            </a:r>
            <a:r>
              <a:rPr lang="ru-RU" sz="1800" b="1" u="sng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https://goo.su/5HQe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3350" indent="0" algn="just">
              <a:buNone/>
            </a:pPr>
            <a:endParaRPr lang="ru-RU" sz="2400" b="1" i="1" dirty="0"/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23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89921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</a:t>
            </a:r>
            <a:r>
              <a:rPr lang="en-US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ru-RU" sz="33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ЯмояРодина</a:t>
            </a: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167951" y="2276476"/>
            <a:ext cx="9888863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Степень влияния видеоролика повышения интереса к краеведческим музеям, интереса к краеведению, истории малой Родины.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Степень доступности, увлекательности для подрастающего поколения видеоролика.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3. Степень вовлечения родителей и детей в совместную деятельность по изучению истории семьи, рода, малой Родины, выдающихся земляков.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24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75142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</a:t>
            </a:r>
            <a:r>
              <a:rPr lang="en-US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ru-RU" sz="33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ЯмояРодина</a:t>
            </a: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130629" y="2276476"/>
            <a:ext cx="9926185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Полнота и качество видео-материалов, представленных на конкурс.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Культура оформления материала, грамотность конкурсных материалов.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Креативность, логика изложения, содержательность конкурсных материалов.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Возможность тиражировать материалы, использовать в семейном и школьном воспитании.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25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18763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br>
              <a:rPr lang="ru-RU" sz="2800" b="1" dirty="0"/>
            </a:br>
            <a:r>
              <a:rPr lang="ru-RU" sz="2800" b="1" dirty="0"/>
              <a:t>Что даст участие во </a:t>
            </a:r>
            <a:r>
              <a:rPr lang="en-US" sz="2800" b="1" dirty="0"/>
              <a:t>II </a:t>
            </a:r>
            <a:r>
              <a:rPr lang="ru-RU" sz="2800" b="1" dirty="0"/>
              <a:t>Всероссийском </a:t>
            </a:r>
            <a:r>
              <a:rPr lang="ru-RU" sz="2800" b="1" i="1" dirty="0"/>
              <a:t>конкурсе семейных рекламных видеороликов о краеведческом музее своего города (посёлка, села) #ЯмояРодина</a:t>
            </a:r>
            <a:br>
              <a:rPr lang="ru-RU" sz="2800" dirty="0"/>
            </a:b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205273" y="2361809"/>
            <a:ext cx="9419740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000" b="1" i="1" dirty="0"/>
              <a:t>Все Участники получат сертификаты, победители – дипломы и подарки. </a:t>
            </a:r>
          </a:p>
          <a:p>
            <a:pPr marL="133350" indent="0" algn="just">
              <a:buNone/>
            </a:pPr>
            <a:r>
              <a:rPr lang="ru-RU" sz="2000" b="1" i="1" dirty="0"/>
              <a:t>По результатам Конкурса – </a:t>
            </a: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каталог из 30 лучших видео-роликов краеведческих музеев, который будет направлен в регионы России для распространения опыта.</a:t>
            </a:r>
            <a:r>
              <a:rPr lang="ru-RU" sz="2000" b="1" i="1" dirty="0"/>
              <a:t> Лучшие видеоролики будут размещены на сайте Национальной родительской ассоциации (</a:t>
            </a:r>
            <a:r>
              <a:rPr lang="en-US" sz="2000" b="1" i="1" dirty="0" err="1"/>
              <a:t>nra</a:t>
            </a:r>
            <a:r>
              <a:rPr lang="ru-RU" sz="2000" b="1" i="1" dirty="0"/>
              <a:t>-</a:t>
            </a:r>
            <a:r>
              <a:rPr lang="en-US" sz="2000" b="1" i="1" dirty="0" err="1"/>
              <a:t>russia</a:t>
            </a:r>
            <a:r>
              <a:rPr lang="ru-RU" sz="2000" b="1" i="1" dirty="0"/>
              <a:t>.</a:t>
            </a:r>
            <a:r>
              <a:rPr lang="en-US" sz="2000" b="1" i="1" dirty="0" err="1"/>
              <a:t>ru</a:t>
            </a:r>
            <a:r>
              <a:rPr lang="ru-RU" sz="2000" b="1" i="1" dirty="0"/>
              <a:t>)</a:t>
            </a:r>
          </a:p>
          <a:p>
            <a:pPr marL="133350" indent="0" algn="ctr"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А главное, Вы получите незабываемые впечатления, новые возможности для воспитания детей и укрепления семьи!</a:t>
            </a:r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26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10127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5F3F7-C14B-43FC-BF58-4804191B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54" y="274322"/>
            <a:ext cx="8596668" cy="160528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 </a:t>
            </a:r>
            <a:br>
              <a:rPr lang="ru-RU" dirty="0"/>
            </a:br>
            <a:br>
              <a:rPr lang="ru-RU" dirty="0"/>
            </a:br>
            <a:r>
              <a:rPr lang="ru-RU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Национальной родительской ассоциации</a:t>
            </a:r>
            <a:br>
              <a:rPr lang="ru-RU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solidFill>
                  <a:srgbClr val="FF0000"/>
                </a:solidFill>
                <a:hlinkClick r:id="rId2"/>
              </a:rPr>
              <a:t>www.nra-russia.ru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Сайт проекта 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en-US" sz="3600" b="1" i="1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https://www.nashmuseum.com</a:t>
            </a:r>
            <a:br>
              <a:rPr lang="ru-RU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C3C09C-4F5F-4921-A017-DADF43C4A5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106" y="4516016"/>
            <a:ext cx="2603241" cy="1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62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AC233-6000-4212-B07B-757C0C98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18506" cy="3667760"/>
          </a:xfrm>
        </p:spPr>
        <p:txBody>
          <a:bodyPr>
            <a:noAutofit/>
          </a:bodyPr>
          <a:lstStyle/>
          <a:p>
            <a:pPr algn="ctr"/>
            <a:br>
              <a:rPr lang="ru-RU" sz="6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Гусев Алексей Владимирович, </a:t>
            </a:r>
            <a:b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тветственный секретарь Координационного совета Национальной родительской ассоциации</a:t>
            </a:r>
            <a:br>
              <a:rPr lang="ru-RU" sz="6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67D4A7D-EFB0-4327-BE72-A8AD5162E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172720"/>
            <a:ext cx="1873663" cy="139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8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и история рода, малая родина: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133350" indent="0" algn="just">
              <a:buNone/>
            </a:pPr>
            <a:r>
              <a:rPr lang="ru-RU" sz="2800" b="1" i="1" dirty="0"/>
              <a:t>«Любовь к родному краю, к родной культуре, к родному селу или городу, к родной речи начинается с малого - с любви к своей семье, к своему жилищу, к своей школе. Постепенно расширяясь, эта любовь к родному переходит в любовь к своей стране, её прошлому и настоящему, а затем ко всему человеческому, к человеческой культуре» </a:t>
            </a:r>
          </a:p>
          <a:p>
            <a:pPr marL="133350" indent="0" algn="just">
              <a:buNone/>
            </a:pPr>
            <a:r>
              <a:rPr lang="ru-RU" sz="2800" b="1" i="1" dirty="0"/>
              <a:t>                                                       Д. С. Лихачёв</a:t>
            </a:r>
            <a:endParaRPr lang="ru-RU" sz="2800" dirty="0"/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2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36988"/>
            <a:ext cx="8596668" cy="3527975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22860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F2B95B9-1C2F-4B1A-B473-BA95DFE372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94" y="-83976"/>
            <a:ext cx="5410637" cy="69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7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Информационно-просветительский проект «Наш краеведческий музей. Перезагрузка-2021» </a:t>
            </a:r>
            <a:b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I.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конкурс школьных генеалогических исследований «Моя родословная»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II.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конкурс «Наш домашний краеведческий музей»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5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и история рода, малая родина: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туристско-краеведческий конкурс виртуальных музеев «Родина уникальных»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конкурс семейных рекламных видеороликов о краеведческом музее своего города (посёлка, села) #ЯмояРодина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7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sz="2800" b="1" dirty="0"/>
              <a:t>Как принять участие в </a:t>
            </a:r>
            <a:r>
              <a:rPr lang="en-US" sz="2800" b="1" dirty="0"/>
              <a:t>VIII </a:t>
            </a:r>
            <a:r>
              <a:rPr lang="ru-RU" sz="2800" b="1" dirty="0"/>
              <a:t>Всероссийском </a:t>
            </a:r>
            <a:r>
              <a:rPr lang="ru-RU" sz="2800" b="1" i="1" dirty="0"/>
              <a:t>конкурсе школьных генеалогических исследований «Моя родословная»</a:t>
            </a:r>
            <a:endParaRPr lang="ru-RU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167951" y="2324101"/>
            <a:ext cx="9457062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33350" indent="0" algn="just">
              <a:buNone/>
            </a:pP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1. Заходим на сайт </a:t>
            </a:r>
            <a:r>
              <a:rPr lang="en-US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https://www.nashmuseum.com</a:t>
            </a: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знакомимся с Положением и номинациями конкурса</a:t>
            </a:r>
          </a:p>
          <a:p>
            <a:pPr marL="133350" indent="0" algn="just">
              <a:buNone/>
            </a:pP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2. И</a:t>
            </a: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зучаем историю своей семьи и рода, её связь с историей малой Родины, России</a:t>
            </a:r>
          </a:p>
          <a:p>
            <a:pPr marL="133350" indent="0" algn="just">
              <a:buNone/>
            </a:pP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Готовим описание истории семьи, схемы и иллюстрации к ней.  </a:t>
            </a:r>
          </a:p>
          <a:p>
            <a:pPr marL="133350" indent="0" algn="just">
              <a:buNone/>
            </a:pP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4. Подаём заявку до 15 октября 2020 г. по ссылке </a:t>
            </a:r>
            <a:r>
              <a:rPr lang="ru-RU" sz="2400" b="1" i="1" u="sng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https://goo.su/5Ij4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3350" indent="0" algn="just">
              <a:buNone/>
            </a:pPr>
            <a:endParaRPr lang="ru-RU" sz="2400" b="1" i="1" dirty="0"/>
          </a:p>
          <a:p>
            <a:pPr marL="133350" indent="0" algn="just">
              <a:buNone/>
            </a:pPr>
            <a:endParaRPr lang="ru-RU" sz="2400" dirty="0"/>
          </a:p>
        </p:txBody>
      </p:sp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7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3282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Номинации конкурса «Моя родословная»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167951" y="2276476"/>
            <a:ext cx="9888863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«Наша семья в истории Родины» (информация о родословной семьи через призму истории родного народа, малой Родины, истории народов России, описание своей родословной на национальном и русском языках, родословного древа, его изображение);  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«Герой нашей семьи» (описание биографии представителя рода, его роли в жизни этноса, малой и большой Родины);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«Герой нашего народа» (описание биографии земляка, представителя народа, его роли в жизни народа, Родины);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«История и современность наших национальных праздников»;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8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682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>
              <a:buClr>
                <a:srgbClr val="0070C0"/>
              </a:buClr>
            </a:pPr>
            <a:r>
              <a:rPr lang="ru-RU" sz="3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работ «Моя родословная» </a:t>
            </a:r>
            <a:endParaRPr lang="ru-RU" sz="33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167951" y="2276476"/>
            <a:ext cx="9888863" cy="4105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полной, обоснованной и документально подтвержденной информации об истории своего рода.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сведений об общественной и профессиональной деятельности предков.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сведений о национальных корнях своей семьи.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сведений о роли представителей семьи в истории и жизни города (района), региона, России.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9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957429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</TotalTime>
  <Words>1695</Words>
  <Application>Microsoft Office PowerPoint</Application>
  <PresentationFormat>Широкоэкранный</PresentationFormat>
  <Paragraphs>129</Paragraphs>
  <Slides>28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Trebuchet MS</vt:lpstr>
      <vt:lpstr>Wingdings 3</vt:lpstr>
      <vt:lpstr>Аспект</vt:lpstr>
      <vt:lpstr>Всероссийский проект</vt:lpstr>
      <vt:lpstr> Гусев Алексей Владимирович,  ответственный секретарь Координационного совета Национальной родительской ассоциации </vt:lpstr>
      <vt:lpstr>Родители и история рода, малая родина:</vt:lpstr>
      <vt:lpstr>:</vt:lpstr>
      <vt:lpstr>Информационно-просветительский проект «Наш краеведческий музей. Перезагрузка-2021»  </vt:lpstr>
      <vt:lpstr>Родители и история рода, малая родина:</vt:lpstr>
      <vt:lpstr>Как принять участие в VIII Всероссийском конкурсе школьных генеалогических исследований «Моя родословная»</vt:lpstr>
      <vt:lpstr>Номинации конкурса «Моя родословная» </vt:lpstr>
      <vt:lpstr>Критерии оценки работ «Моя родословная» </vt:lpstr>
      <vt:lpstr>Критерии оценки работ «Моя родословная» </vt:lpstr>
      <vt:lpstr> Что даст участие в VIII Всероссийском конкурсе школьных генеалогических исследований </vt:lpstr>
      <vt:lpstr>Как принять участие во II всероссийском конкурсе «Наш домашний краеведческий музей»?</vt:lpstr>
      <vt:lpstr>«Наш домашний краеведческий музей»</vt:lpstr>
      <vt:lpstr>Критерии оценки работ «Наш домашний краеведческий музей» </vt:lpstr>
      <vt:lpstr>Критерии оценки работ «Наш домашний краеведческий музей» </vt:lpstr>
      <vt:lpstr>Значение семейного музея для укрепления семьи и воспитания</vt:lpstr>
      <vt:lpstr>Значение семейного музея для укрепления семьи и воспитания</vt:lpstr>
      <vt:lpstr>Что даст участие во II всероссийском конкурсе «Наш домашний краеведческий музей»?</vt:lpstr>
      <vt:lpstr>Как принять участие во II всероссийском туристско- краеведческом конкурсе виртуальных музеев «Родина уникальных»</vt:lpstr>
      <vt:lpstr>Критерии оценки работ «Родина уникальных» </vt:lpstr>
      <vt:lpstr>Критерии оценки работ «Родина уникальных» </vt:lpstr>
      <vt:lpstr> Что даст участие во II Всероссийском туристско- краеведческом конкурсе виртуальных музеев «Родина уникальных»? </vt:lpstr>
      <vt:lpstr>Как принять участие во II Всероссийском конкурсе семейных рекламных видеороликов о краеведческом музее своего города (посёлка, села) #ЯмояРодина</vt:lpstr>
      <vt:lpstr>Критерии оценки работ #ЯмояРодина </vt:lpstr>
      <vt:lpstr>Критерии оценки работ #ЯмояРодина </vt:lpstr>
      <vt:lpstr> Что даст участие во II Всероссийском конкурсе семейных рекламных видеороликов о краеведческом музее своего города (посёлка, села) #ЯмояРодина </vt:lpstr>
      <vt:lpstr>   Сайт Национальной родительской ассоциации www.nra-russia.ru  Сайт проекта  https://www.nashmuseum.com </vt:lpstr>
      <vt:lpstr> Гусев Алексей Владимирович,  ответственный секретарь Координационного совета Национальной родительской ассоциации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молодых семей</dc:title>
  <dc:creator>User</dc:creator>
  <cp:lastModifiedBy>ADMIN</cp:lastModifiedBy>
  <cp:revision>53</cp:revision>
  <dcterms:created xsi:type="dcterms:W3CDTF">2021-02-26T11:50:48Z</dcterms:created>
  <dcterms:modified xsi:type="dcterms:W3CDTF">2021-07-06T15:39:53Z</dcterms:modified>
</cp:coreProperties>
</file>